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0" r:id="rId3"/>
    <p:sldMasterId id="2147483672" r:id="rId4"/>
    <p:sldMasterId id="2147483687" r:id="rId5"/>
    <p:sldMasterId id="2147483699" r:id="rId6"/>
    <p:sldMasterId id="2147483713" r:id="rId7"/>
    <p:sldMasterId id="2147483725" r:id="rId8"/>
    <p:sldMasterId id="2147483743" r:id="rId9"/>
  </p:sldMasterIdLst>
  <p:notesMasterIdLst>
    <p:notesMasterId r:id="rId11"/>
  </p:notesMasterIdLst>
  <p:sldIdLst>
    <p:sldId id="271" r:id="rId10"/>
    <p:sldId id="319" r:id="rId12"/>
    <p:sldId id="333" r:id="rId13"/>
    <p:sldId id="334" r:id="rId14"/>
    <p:sldId id="336" r:id="rId15"/>
    <p:sldId id="337" r:id="rId16"/>
    <p:sldId id="338" r:id="rId17"/>
    <p:sldId id="339" r:id="rId18"/>
    <p:sldId id="340" r:id="rId19"/>
    <p:sldId id="356" r:id="rId20"/>
    <p:sldId id="342" r:id="rId21"/>
    <p:sldId id="343" r:id="rId22"/>
    <p:sldId id="346" r:id="rId23"/>
    <p:sldId id="324" r:id="rId24"/>
    <p:sldId id="354" r:id="rId25"/>
    <p:sldId id="353" r:id="rId26"/>
  </p:sldIdLst>
  <p:sldSz cx="12192000" cy="6858000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Calibri" panose="020F0502020204030204"/>
      <p:regular r:id="rId37"/>
      <p:bold r:id="rId38"/>
      <p:italic r:id="rId39"/>
      <p:boldItalic r:id="rId40"/>
    </p:embeddedFont>
    <p:embeddedFont>
      <p:font typeface="等线" panose="02010600030101010101" charset="-122"/>
      <p:regular r:id="rId41"/>
    </p:embeddedFont>
    <p:embeddedFont>
      <p:font typeface="等线 Light" panose="02010600030101010101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0" userDrawn="1">
          <p15:clr>
            <a:srgbClr val="A4A3A4"/>
          </p15:clr>
        </p15:guide>
        <p15:guide id="7" pos="3830" userDrawn="1">
          <p15:clr>
            <a:srgbClr val="A4A3A4"/>
          </p15:clr>
        </p15:guide>
        <p15:guide id="3" pos="2184" userDrawn="1">
          <p15:clr>
            <a:srgbClr val="A4A3A4"/>
          </p15:clr>
        </p15:guide>
        <p15:guide id="5" pos="886" userDrawn="1">
          <p15:clr>
            <a:srgbClr val="A4A3A4"/>
          </p15:clr>
        </p15:guide>
        <p15:guide id="6" orient="horz" pos="3430" userDrawn="1">
          <p15:clr>
            <a:srgbClr val="A4A3A4"/>
          </p15:clr>
        </p15:guide>
        <p15:guide id="8" pos="50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0" clrIdx="0"/>
  <p:cmAuthor id="7" name="1206988966@qq.com" initials="1" lastIdx="0" clrIdx="2"/>
  <p:cmAuthor id="1" name="Administrator" initials="A" lastIdx="0" clrIdx="0"/>
  <p:cmAuthor id="8" name="姜伟光" initials="姜" lastIdx="0" clrIdx="0"/>
  <p:cmAuthor id="2" name="杜B格小生" initials="杜" lastIdx="0" clrIdx="0"/>
  <p:cmAuthor id="9" name="dongyu" initials="d" lastIdx="0" clrIdx="8"/>
  <p:cmAuthor id="3" name="Tao Tao" initials="T" lastIdx="0" clrIdx="0"/>
  <p:cmAuthor id="10" name="houyanan21" initials="h" lastIdx="0" clrIdx="9"/>
  <p:cmAuthor id="4" name="新课标第一网" initials="新" lastIdx="0" clrIdx="0"/>
  <p:cmAuthor id="5" name="hu" initials="h" lastIdx="0" clrIdx="4"/>
  <p:cmAuthor id="6" name="ming qiu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6"/>
    <a:srgbClr val="FF6600"/>
    <a:srgbClr val="4F81BD"/>
    <a:srgbClr val="247105"/>
    <a:srgbClr val="1D5C04"/>
    <a:srgbClr val="5E7594"/>
    <a:srgbClr val="4F6A94"/>
    <a:srgbClr val="C64106"/>
    <a:srgbClr val="1D4582"/>
    <a:srgbClr val="102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63" d="100"/>
          <a:sy n="63" d="100"/>
        </p:scale>
        <p:origin x="84" y="184"/>
      </p:cViewPr>
      <p:guideLst>
        <p:guide orient="horz" pos="4170"/>
        <p:guide pos="3830"/>
        <p:guide pos="2184"/>
        <p:guide pos="886"/>
        <p:guide orient="horz" pos="3430"/>
        <p:guide pos="50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gs" Target="tags/tag195.xml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5" Type="http://schemas.openxmlformats.org/officeDocument/2006/relationships/image" Target="../media/image54.wmf"/><Relationship Id="rId14" Type="http://schemas.openxmlformats.org/officeDocument/2006/relationships/image" Target="../media/image39.wmf"/><Relationship Id="rId13" Type="http://schemas.openxmlformats.org/officeDocument/2006/relationships/image" Target="../media/image37.wmf"/><Relationship Id="rId12" Type="http://schemas.openxmlformats.org/officeDocument/2006/relationships/image" Target="../media/image36.wmf"/><Relationship Id="rId11" Type="http://schemas.openxmlformats.org/officeDocument/2006/relationships/image" Target="../media/image53.wmf"/><Relationship Id="rId10" Type="http://schemas.openxmlformats.org/officeDocument/2006/relationships/image" Target="../media/image52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fld id="{07663315-4A38-42F2-95AB-FBC30B8C8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fld id="{07663315-4A38-42F2-95AB-FBC30B8C8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fld id="{07663315-4A38-42F2-95AB-FBC30B8C8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fld id="{07663315-4A38-42F2-95AB-FBC30B8C8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fld id="{07663315-4A38-42F2-95AB-FBC30B8C87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03207" y="188596"/>
            <a:ext cx="5376333" cy="667385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9.3 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公式法（</a:t>
            </a:r>
            <a:r>
              <a:rPr lang="en-US" altLang="zh-CN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05F7-CE03-439D-85BA-5C51A79EB02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07" y="-27940"/>
            <a:ext cx="5992707" cy="954405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en-US" altLang="zh-CN" smtClean="0"/>
              <a:t>9.3 </a:t>
            </a:r>
            <a:r>
              <a:rPr lang="zh-CN" altLang="en-US" smtClean="0"/>
              <a:t>公式法（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.3公式法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4" y="116206"/>
            <a:ext cx="4157980" cy="814705"/>
          </a:xfrm>
        </p:spPr>
        <p:txBody>
          <a:bodyPr anchor="b"/>
          <a:lstStyle>
            <a:lvl1pPr algn="l">
              <a:defRPr sz="2800" b="1" i="1">
                <a:solidFill>
                  <a:srgbClr val="007632"/>
                </a:solidFill>
              </a:defRPr>
            </a:lvl1pPr>
          </a:lstStyle>
          <a:p>
            <a:r>
              <a:rPr lang="en-US" altLang="zh-CN"/>
              <a:t>9.3 </a:t>
            </a:r>
            <a:r>
              <a:rPr lang="zh-CN" altLang="en-US"/>
              <a:t>公式法（</a:t>
            </a:r>
            <a:r>
              <a:rPr lang="en-US" altLang="zh-CN"/>
              <a:t>1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527474" y="154051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03207" y="188596"/>
            <a:ext cx="5376333" cy="667385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9.3 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公式法（</a:t>
            </a:r>
            <a:r>
              <a:rPr lang="en-US" altLang="zh-CN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05F7-CE03-439D-85BA-5C51A79EB02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07" y="-27940"/>
            <a:ext cx="5992707" cy="954405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en-US" altLang="zh-CN" smtClean="0"/>
              <a:t>9.3 </a:t>
            </a:r>
            <a:r>
              <a:rPr lang="zh-CN" altLang="en-US" smtClean="0"/>
              <a:t>公式法（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.3公式法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4" y="116206"/>
            <a:ext cx="4157980" cy="814705"/>
          </a:xfrm>
        </p:spPr>
        <p:txBody>
          <a:bodyPr anchor="b"/>
          <a:lstStyle>
            <a:lvl1pPr algn="l">
              <a:defRPr sz="2800" b="1" i="1">
                <a:solidFill>
                  <a:srgbClr val="007632"/>
                </a:solidFill>
              </a:defRPr>
            </a:lvl1pPr>
          </a:lstStyle>
          <a:p>
            <a:r>
              <a:rPr lang="en-US" altLang="zh-CN"/>
              <a:t>9.3 </a:t>
            </a:r>
            <a:r>
              <a:rPr lang="zh-CN" altLang="en-US"/>
              <a:t>公式法（</a:t>
            </a:r>
            <a:r>
              <a:rPr lang="en-US" altLang="zh-CN"/>
              <a:t>1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527474" y="154051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03207" y="188596"/>
            <a:ext cx="5376333" cy="667385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9.3 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公式法（</a:t>
            </a:r>
            <a:r>
              <a:rPr lang="en-US" altLang="zh-CN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lang="zh-CN" altLang="en-US" b="1" i="1" kern="1200" noProof="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05F7-CE03-439D-85BA-5C51A79EB02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07" y="-27940"/>
            <a:ext cx="5992707" cy="954405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en-US" altLang="zh-CN" smtClean="0"/>
              <a:t>9.3 </a:t>
            </a:r>
            <a:r>
              <a:rPr lang="zh-CN" altLang="en-US" smtClean="0"/>
              <a:t>公式法（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.3公式法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4" y="116206"/>
            <a:ext cx="4157980" cy="814705"/>
          </a:xfrm>
        </p:spPr>
        <p:txBody>
          <a:bodyPr anchor="b"/>
          <a:lstStyle>
            <a:lvl1pPr algn="l">
              <a:defRPr sz="2800" b="1" i="1">
                <a:solidFill>
                  <a:srgbClr val="007632"/>
                </a:solidFill>
              </a:defRPr>
            </a:lvl1pPr>
          </a:lstStyle>
          <a:p>
            <a:r>
              <a:rPr lang="en-US" altLang="zh-CN"/>
              <a:t>9.3 </a:t>
            </a:r>
            <a:r>
              <a:rPr lang="zh-CN" altLang="en-US"/>
              <a:t>公式法（</a:t>
            </a:r>
            <a:r>
              <a:rPr lang="en-US" altLang="zh-CN"/>
              <a:t>1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527474" y="154051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8" Type="http://schemas.openxmlformats.org/officeDocument/2006/relationships/theme" Target="../theme/theme4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5" Type="http://schemas.openxmlformats.org/officeDocument/2006/relationships/theme" Target="../theme/theme5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8" Type="http://schemas.openxmlformats.org/officeDocument/2006/relationships/theme" Target="../theme/theme6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9" Type="http://schemas.openxmlformats.org/officeDocument/2006/relationships/theme" Target="../theme/theme7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8" Type="http://schemas.openxmlformats.org/officeDocument/2006/relationships/theme" Target="../theme/theme8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+mn-lt"/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+mn-lt"/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2.xml"/><Relationship Id="rId6" Type="http://schemas.openxmlformats.org/officeDocument/2006/relationships/tags" Target="../tags/tag192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7.wmf"/><Relationship Id="rId12" Type="http://schemas.openxmlformats.org/officeDocument/2006/relationships/notesSlide" Target="../notesSlides/notesSlide6.xml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2.xml"/><Relationship Id="rId1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34.png"/><Relationship Id="rId21" Type="http://schemas.openxmlformats.org/officeDocument/2006/relationships/vmlDrawing" Target="../drawings/vmlDrawing4.vml"/><Relationship Id="rId20" Type="http://schemas.openxmlformats.org/officeDocument/2006/relationships/slideLayout" Target="../slideLayouts/slideLayout86.xml"/><Relationship Id="rId2" Type="http://schemas.openxmlformats.org/officeDocument/2006/relationships/image" Target="../media/image33.png"/><Relationship Id="rId19" Type="http://schemas.openxmlformats.org/officeDocument/2006/relationships/image" Target="../media/image43.png"/><Relationship Id="rId18" Type="http://schemas.openxmlformats.org/officeDocument/2006/relationships/image" Target="../media/image42.png"/><Relationship Id="rId17" Type="http://schemas.openxmlformats.org/officeDocument/2006/relationships/image" Target="../media/image41.png"/><Relationship Id="rId16" Type="http://schemas.openxmlformats.org/officeDocument/2006/relationships/oleObject" Target="../embeddings/oleObject14.bin"/><Relationship Id="rId15" Type="http://schemas.openxmlformats.org/officeDocument/2006/relationships/image" Target="../media/image40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39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11.bin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4.wmf"/><Relationship Id="rId34" Type="http://schemas.openxmlformats.org/officeDocument/2006/relationships/vmlDrawing" Target="../drawings/vmlDrawing5.vml"/><Relationship Id="rId33" Type="http://schemas.openxmlformats.org/officeDocument/2006/relationships/slideLayout" Target="../slideLayouts/slideLayout87.xml"/><Relationship Id="rId32" Type="http://schemas.openxmlformats.org/officeDocument/2006/relationships/oleObject" Target="../embeddings/oleObject31.bin"/><Relationship Id="rId31" Type="http://schemas.openxmlformats.org/officeDocument/2006/relationships/image" Target="../media/image54.wmf"/><Relationship Id="rId30" Type="http://schemas.openxmlformats.org/officeDocument/2006/relationships/oleObject" Target="../embeddings/oleObject30.bin"/><Relationship Id="rId3" Type="http://schemas.openxmlformats.org/officeDocument/2006/relationships/oleObject" Target="../embeddings/oleObject16.bin"/><Relationship Id="rId29" Type="http://schemas.openxmlformats.org/officeDocument/2006/relationships/image" Target="../media/image39.wmf"/><Relationship Id="rId28" Type="http://schemas.openxmlformats.org/officeDocument/2006/relationships/oleObject" Target="../embeddings/oleObject29.bin"/><Relationship Id="rId27" Type="http://schemas.openxmlformats.org/officeDocument/2006/relationships/oleObject" Target="../embeddings/oleObject28.bin"/><Relationship Id="rId26" Type="http://schemas.openxmlformats.org/officeDocument/2006/relationships/image" Target="../media/image37.wmf"/><Relationship Id="rId25" Type="http://schemas.openxmlformats.org/officeDocument/2006/relationships/oleObject" Target="../embeddings/oleObject27.bin"/><Relationship Id="rId24" Type="http://schemas.openxmlformats.org/officeDocument/2006/relationships/image" Target="../media/image36.wmf"/><Relationship Id="rId23" Type="http://schemas.openxmlformats.org/officeDocument/2006/relationships/oleObject" Target="../embeddings/oleObject26.bin"/><Relationship Id="rId22" Type="http://schemas.openxmlformats.org/officeDocument/2006/relationships/image" Target="../media/image53.wmf"/><Relationship Id="rId21" Type="http://schemas.openxmlformats.org/officeDocument/2006/relationships/oleObject" Target="../embeddings/oleObject25.bin"/><Relationship Id="rId20" Type="http://schemas.openxmlformats.org/officeDocument/2006/relationships/image" Target="../media/image52.wmf"/><Relationship Id="rId2" Type="http://schemas.openxmlformats.org/officeDocument/2006/relationships/image" Target="../media/image38.wmf"/><Relationship Id="rId19" Type="http://schemas.openxmlformats.org/officeDocument/2006/relationships/oleObject" Target="../embeddings/oleObject24.bin"/><Relationship Id="rId18" Type="http://schemas.openxmlformats.org/officeDocument/2006/relationships/image" Target="../media/image51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50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1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4.xml"/><Relationship Id="rId5" Type="http://schemas.openxmlformats.org/officeDocument/2006/relationships/image" Target="../media/image3.png"/><Relationship Id="rId4" Type="http://schemas.openxmlformats.org/officeDocument/2006/relationships/tags" Target="../tags/tag194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4.xml"/><Relationship Id="rId4" Type="http://schemas.openxmlformats.org/officeDocument/2006/relationships/image" Target="../media/image3.png"/><Relationship Id="rId3" Type="http://schemas.openxmlformats.org/officeDocument/2006/relationships/tags" Target="../tags/tag187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9.xml"/><Relationship Id="rId3" Type="http://schemas.openxmlformats.org/officeDocument/2006/relationships/image" Target="../media/image5.png"/><Relationship Id="rId2" Type="http://schemas.openxmlformats.org/officeDocument/2006/relationships/tags" Target="../tags/tag18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85.xml"/><Relationship Id="rId7" Type="http://schemas.openxmlformats.org/officeDocument/2006/relationships/image" Target="../media/image10.png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2.xml"/><Relationship Id="rId2" Type="http://schemas.openxmlformats.org/officeDocument/2006/relationships/tags" Target="../tags/tag189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2.xml"/><Relationship Id="rId2" Type="http://schemas.openxmlformats.org/officeDocument/2006/relationships/tags" Target="../tags/tag190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2.xml"/><Relationship Id="rId6" Type="http://schemas.openxmlformats.org/officeDocument/2006/relationships/tags" Target="../tags/tag19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2023077"/>
            <a:ext cx="1212602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11.1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反比例函数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3737" y="473062"/>
            <a:ext cx="454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八年级下册  数学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84194" y="4042611"/>
            <a:ext cx="3301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常州市新北区孟河中学</a:t>
            </a:r>
            <a:endParaRPr lang="en-US" altLang="zh-CN" sz="2400" dirty="0"/>
          </a:p>
          <a:p>
            <a:pPr algn="ctr"/>
            <a:r>
              <a:rPr lang="zh-CN" altLang="en-US" sz="2400" dirty="0" smtClean="0"/>
              <a:t>  章文茹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0" y="6639984"/>
            <a:ext cx="12192000" cy="23071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 anchor="ctr"/>
          <a:lstStyle/>
          <a:p>
            <a:pPr algn="ctr"/>
            <a:endParaRPr lang="zh-CN" altLang="en-US" sz="26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9" name="双波形 8"/>
          <p:cNvSpPr/>
          <p:nvPr/>
        </p:nvSpPr>
        <p:spPr>
          <a:xfrm>
            <a:off x="2795905" y="2049780"/>
            <a:ext cx="2613660" cy="1139825"/>
          </a:xfrm>
          <a:prstGeom prst="doubleWav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600287" y="1499172"/>
            <a:ext cx="1014863" cy="501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665" b="1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点拨</a:t>
            </a:r>
            <a:endParaRPr lang="zh-CN" altLang="en-US" sz="2665" b="1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4211" y="1499172"/>
            <a:ext cx="6105525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665">
                <a:latin typeface="Times New Roman" panose="02020603050405020304" pitchFamily="18" charset="0"/>
                <a:ea typeface="微软雅黑" panose="020B0503020204020204" pitchFamily="34" charset="-122"/>
              </a:rPr>
              <a:t>反比例函数的三种表达形式：</a:t>
            </a:r>
            <a:r>
              <a:rPr lang="en-US" altLang="zh-CN" sz="2665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665">
                <a:latin typeface="Times New Roman" panose="02020603050405020304" pitchFamily="18" charset="0"/>
                <a:ea typeface="微软雅黑" panose="020B0503020204020204" pitchFamily="34" charset="-122"/>
              </a:rPr>
              <a:t>注意 </a:t>
            </a:r>
            <a:r>
              <a:rPr lang="en-US" altLang="zh-CN" sz="2665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k≠0</a:t>
            </a:r>
            <a:r>
              <a:rPr lang="en-US" altLang="zh-CN" sz="2665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665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79279" y="2107528"/>
            <a:ext cx="1454420" cy="902299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txBody>
          <a:bodyPr/>
          <a:lstStyle/>
          <a:p>
            <a:r>
              <a:rPr lang="zh-CN" altLang="en-US" sz="2400">
                <a:noFill/>
              </a:rPr>
              <a:t> </a:t>
            </a:r>
            <a:endParaRPr lang="zh-CN" altLang="en-US" sz="2400">
              <a:noFill/>
            </a:endParaRPr>
          </a:p>
        </p:txBody>
      </p:sp>
      <p:sp>
        <p:nvSpPr>
          <p:cNvPr id="24" name="矩形 2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72239" y="2166480"/>
            <a:ext cx="1799804" cy="533480"/>
          </a:xfrm>
          <a:prstGeom prst="rect">
            <a:avLst/>
          </a:prstGeom>
          <a:blipFill rotWithShape="1">
            <a:blip r:embed="rId2"/>
            <a:stretch>
              <a:fillRect b="-6061"/>
            </a:stretch>
          </a:blipFill>
        </p:spPr>
        <p:txBody>
          <a:bodyPr/>
          <a:lstStyle/>
          <a:p>
            <a:r>
              <a:rPr lang="zh-CN" altLang="en-US" sz="2400">
                <a:noFill/>
              </a:rPr>
              <a:t> </a:t>
            </a:r>
            <a:endParaRPr lang="zh-CN" altLang="en-US" sz="2400">
              <a:noFill/>
            </a:endParaRPr>
          </a:p>
        </p:txBody>
      </p:sp>
      <p:sp>
        <p:nvSpPr>
          <p:cNvPr id="25" name="矩形 2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625125" y="2105882"/>
            <a:ext cx="1454420" cy="533480"/>
          </a:xfrm>
          <a:prstGeom prst="rect">
            <a:avLst/>
          </a:prstGeom>
          <a:blipFill rotWithShape="1">
            <a:blip r:embed="rId3"/>
            <a:stretch>
              <a:fillRect b="-6061"/>
            </a:stretch>
          </a:blipFill>
        </p:spPr>
        <p:txBody>
          <a:bodyPr/>
          <a:lstStyle/>
          <a:p>
            <a:r>
              <a:rPr lang="zh-CN" altLang="en-US" sz="2400">
                <a:noFill/>
              </a:rPr>
              <a:t> </a:t>
            </a:r>
            <a:endParaRPr lang="zh-CN" altLang="en-US" sz="2400">
              <a:noFill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27906" y="3429212"/>
            <a:ext cx="6068525" cy="705274"/>
            <a:chOff x="10075" y="6404"/>
            <a:chExt cx="7397" cy="833"/>
          </a:xfrm>
        </p:grpSpPr>
        <p:sp>
          <p:nvSpPr>
            <p:cNvPr id="27" name="圆角矩形标注 26"/>
            <p:cNvSpPr/>
            <p:nvPr/>
          </p:nvSpPr>
          <p:spPr>
            <a:xfrm>
              <a:off x="10075" y="6404"/>
              <a:ext cx="6241" cy="833"/>
            </a:xfrm>
            <a:prstGeom prst="wedgeRoundRectCallout">
              <a:avLst>
                <a:gd name="adj1" fmla="val 480"/>
                <a:gd name="adj2" fmla="val -13715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00FF"/>
              </a:solidFill>
            </a:ln>
            <a:effectLst>
              <a:outerShdw blurRad="152400" dist="76200" dir="2700000" sx="101000" sy="101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155" y="6404"/>
              <a:ext cx="7317" cy="6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5">
                  <a:latin typeface="Times New Roman" panose="02020603050405020304" pitchFamily="18" charset="0"/>
                  <a:ea typeface="微软雅黑" panose="020B0503020204020204" pitchFamily="34" charset="-122"/>
                </a:rPr>
                <a:t>两个量乘积一定，则它们成</a:t>
              </a:r>
              <a:r>
                <a:rPr lang="zh-CN" altLang="en-US" sz="2135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反比例关系</a:t>
              </a:r>
              <a:r>
                <a:rPr lang="zh-CN" altLang="en-US" sz="2135">
                  <a:latin typeface="Times New Roman" panose="02020603050405020304" pitchFamily="18" charset="0"/>
                  <a:ea typeface="微软雅黑" panose="020B0503020204020204" pitchFamily="34" charset="-122"/>
                </a:rPr>
                <a:t>。</a:t>
              </a:r>
              <a:endParaRPr lang="zh-CN" altLang="en-US" sz="2135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66315" y="3592830"/>
            <a:ext cx="4291330" cy="905510"/>
            <a:chOff x="-7115" y="6822"/>
            <a:chExt cx="7318" cy="1354"/>
          </a:xfrm>
        </p:grpSpPr>
        <p:sp>
          <p:nvSpPr>
            <p:cNvPr id="30" name="圆角矩形标注 29"/>
            <p:cNvSpPr/>
            <p:nvPr/>
          </p:nvSpPr>
          <p:spPr>
            <a:xfrm>
              <a:off x="-7115" y="6822"/>
              <a:ext cx="7318" cy="1354"/>
            </a:xfrm>
            <a:prstGeom prst="wedgeRoundRectCallout">
              <a:avLst>
                <a:gd name="adj1" fmla="val 39645"/>
                <a:gd name="adj2" fmla="val -1517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00FF"/>
              </a:solidFill>
            </a:ln>
            <a:effectLst>
              <a:outerShdw blurRad="152400" dist="76200" dir="2700000" sx="101000" sy="101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-7115" y="6894"/>
              <a:ext cx="7317" cy="8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135">
                  <a:latin typeface="Times New Roman" panose="02020603050405020304" pitchFamily="18" charset="0"/>
                  <a:ea typeface="微软雅黑" panose="020B0503020204020204" pitchFamily="34" charset="-122"/>
                </a:rPr>
                <a:t>反比例函数自变量的指数是</a:t>
              </a:r>
              <a:r>
                <a:rPr lang="en-US" altLang="zh-CN" sz="2135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-1</a:t>
              </a:r>
              <a:r>
                <a:rPr lang="zh-CN" altLang="en-US" sz="2135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。</a:t>
              </a:r>
              <a:endParaRPr lang="zh-CN" altLang="en-US" sz="2135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2" name="对象 37911"/>
          <p:cNvGraphicFramePr>
            <a:graphicFrameLocks noChangeAspect="1"/>
          </p:cNvGraphicFramePr>
          <p:nvPr/>
        </p:nvGraphicFramePr>
        <p:xfrm>
          <a:off x="3339465" y="2166303"/>
          <a:ext cx="14525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4" imgW="482600" imgH="393700" progId="Equation.DSMT4">
                  <p:embed/>
                </p:oleObj>
              </mc:Choice>
              <mc:Fallback>
                <p:oleObj name="" r:id="rId4" imgW="4826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9465" y="2166303"/>
                        <a:ext cx="1452563" cy="8651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00">
                              <a:alpha val="0"/>
                            </a:srgbClr>
                          </a:gs>
                          <a:gs pos="100000">
                            <a:srgbClr val="005E00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1" grpId="0" bldLvl="0" animBg="1"/>
      <p:bldP spid="21" grpId="1" animBg="1"/>
      <p:bldP spid="22" grpId="0"/>
      <p:bldP spid="22" grpId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0" y="6639984"/>
            <a:ext cx="12192000" cy="23071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 anchor="ctr"/>
          <a:lstStyle/>
          <a:p>
            <a:pPr algn="ctr"/>
            <a:endParaRPr lang="zh-CN" altLang="en-US" sz="2665">
              <a:solidFill>
                <a:srgbClr val="FFFFFF"/>
              </a:solidFill>
              <a:sym typeface="Calibri" panose="020F0502020204030204"/>
            </a:endParaRPr>
          </a:p>
        </p:txBody>
      </p:sp>
      <p:grpSp>
        <p:nvGrpSpPr>
          <p:cNvPr id="4" name="组合 9"/>
          <p:cNvGrpSpPr/>
          <p:nvPr/>
        </p:nvGrpSpPr>
        <p:grpSpPr>
          <a:xfrm>
            <a:off x="238630" y="209422"/>
            <a:ext cx="726846" cy="726846"/>
            <a:chOff x="1965186" y="1419622"/>
            <a:chExt cx="302558" cy="314067"/>
          </a:xfrm>
        </p:grpSpPr>
        <p:sp>
          <p:nvSpPr>
            <p:cNvPr id="28" name="矩形 27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>
            <a:off x="872490" y="240665"/>
            <a:ext cx="8215630" cy="792480"/>
          </a:xfrm>
          <a:prstGeom prst="rect">
            <a:avLst/>
          </a:prstGeom>
        </p:spPr>
        <p:txBody>
          <a:bodyPr/>
          <a:lstStyle/>
          <a:p>
            <a:pPr marR="0" indent="0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sng" kern="1200" cap="all" spc="0" normalizeH="0" baseline="0" noProof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二、运用反比例函数的概念</a:t>
            </a:r>
            <a:r>
              <a:rPr kumimoji="0" lang="en-US" altLang="zh-CN" sz="4000" b="1" i="1" u="sng" kern="1200" cap="all" spc="0" normalizeH="0" baseline="0" noProof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kumimoji="0" lang="zh-CN" altLang="en-US" sz="4000" b="1" i="1" u="sng" kern="1200" cap="all" spc="0" normalizeH="0" baseline="0" noProof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765" y="1363345"/>
            <a:ext cx="10834370" cy="952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写出下列问题中两个变量之间关系的函数表达式，并判断它们是否为反比例函数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2265" y="2527300"/>
            <a:ext cx="11968480" cy="686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）面积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的矩形，一边长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）随另一边长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）的变化而变化；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8436" name="Object 2"/>
          <p:cNvGraphicFramePr>
            <a:graphicFrameLocks noChangeAspect="1"/>
          </p:cNvGraphicFramePr>
          <p:nvPr/>
        </p:nvGraphicFramePr>
        <p:xfrm>
          <a:off x="2388711" y="2563337"/>
          <a:ext cx="652145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" imgW="279400" imgH="203200" progId="Equation.DSMT4">
                  <p:embed/>
                </p:oleObj>
              </mc:Choice>
              <mc:Fallback>
                <p:oleObj name="" r:id="rId1" imgW="279400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8711" y="2563337"/>
                        <a:ext cx="652145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42265" y="4382770"/>
            <a:ext cx="11695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）体积是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的圆锥，高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h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）随底面面积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）的变化而变化；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8439" name="Object 3"/>
          <p:cNvGraphicFramePr>
            <a:graphicFrameLocks noChangeAspect="1"/>
          </p:cNvGraphicFramePr>
          <p:nvPr/>
        </p:nvGraphicFramePr>
        <p:xfrm>
          <a:off x="2859678" y="4382770"/>
          <a:ext cx="623829" cy="475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3" imgW="266065" imgH="203200" progId="Equation.DSMT4">
                  <p:embed/>
                </p:oleObj>
              </mc:Choice>
              <mc:Fallback>
                <p:oleObj name="" r:id="rId3" imgW="266065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9678" y="4382770"/>
                        <a:ext cx="623829" cy="47503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4"/>
          <p:cNvGraphicFramePr>
            <a:graphicFrameLocks noChangeAspect="1"/>
          </p:cNvGraphicFramePr>
          <p:nvPr/>
        </p:nvGraphicFramePr>
        <p:xfrm>
          <a:off x="8846976" y="4382854"/>
          <a:ext cx="652145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5" imgW="279400" imgH="203200" progId="Equation.DSMT4">
                  <p:embed/>
                </p:oleObj>
              </mc:Choice>
              <mc:Fallback>
                <p:oleObj name="" r:id="rId5" imgW="279400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46976" y="4382854"/>
                        <a:ext cx="652145" cy="474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9" name="图片 108"/>
          <p:cNvPicPr/>
          <p:nvPr/>
        </p:nvPicPr>
        <p:blipFill>
          <a:blip r:embed="rId7"/>
          <a:stretch>
            <a:fillRect/>
          </a:stretch>
        </p:blipFill>
        <p:spPr>
          <a:xfrm>
            <a:off x="1247140" y="3110230"/>
            <a:ext cx="384810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图片 109"/>
          <p:cNvPicPr/>
          <p:nvPr/>
        </p:nvPicPr>
        <p:blipFill>
          <a:blip r:embed="rId8"/>
          <a:stretch>
            <a:fillRect/>
          </a:stretch>
        </p:blipFill>
        <p:spPr>
          <a:xfrm>
            <a:off x="1247140" y="4948555"/>
            <a:ext cx="3924300" cy="1524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/>
          <p:cNvPicPr/>
          <p:nvPr/>
        </p:nvPicPr>
        <p:blipFill>
          <a:blip r:embed="rId1"/>
          <a:stretch>
            <a:fillRect/>
          </a:stretch>
        </p:blipFill>
        <p:spPr>
          <a:xfrm>
            <a:off x="9213215" y="2315528"/>
            <a:ext cx="952500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" name="图片 115"/>
          <p:cNvPicPr/>
          <p:nvPr/>
        </p:nvPicPr>
        <p:blipFill>
          <a:blip r:embed="rId2"/>
          <a:stretch>
            <a:fillRect/>
          </a:stretch>
        </p:blipFill>
        <p:spPr>
          <a:xfrm>
            <a:off x="8526145" y="3321368"/>
            <a:ext cx="933450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" name="图片 116"/>
          <p:cNvPicPr/>
          <p:nvPr/>
        </p:nvPicPr>
        <p:blipFill>
          <a:blip r:embed="rId3"/>
          <a:stretch>
            <a:fillRect/>
          </a:stretch>
        </p:blipFill>
        <p:spPr>
          <a:xfrm>
            <a:off x="9498965" y="4381500"/>
            <a:ext cx="66675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7939" name="文本占位符 167938"/>
          <p:cNvSpPr>
            <a:spLocks noGrp="1" noRot="1"/>
          </p:cNvSpPr>
          <p:nvPr>
            <p:ph type="body" sz="half" idx="1"/>
          </p:nvPr>
        </p:nvSpPr>
        <p:spPr>
          <a:xfrm>
            <a:off x="0" y="2392045"/>
            <a:ext cx="11396980" cy="4270375"/>
          </a:xfrm>
        </p:spPr>
        <p:txBody>
          <a:bodyPr/>
          <a:lstStyle/>
          <a:p>
            <a:pPr latinLnBrk="0">
              <a:spcBef>
                <a:spcPts val="0"/>
              </a:spcBef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 dirty="0"/>
              <a:t>          </a:t>
            </a:r>
            <a:r>
              <a:rPr lang="zh-CN" altLang="en-US" sz="2800" dirty="0"/>
              <a:t>（</a:t>
            </a:r>
            <a:r>
              <a:rPr lang="en-US" altLang="zh-CN" sz="2800"/>
              <a:t>1</a:t>
            </a:r>
            <a:r>
              <a:rPr lang="zh-CN" altLang="en-US" sz="2800" dirty="0"/>
              <a:t>）若函数               </a:t>
            </a:r>
            <a:r>
              <a:rPr lang="en-US" altLang="zh-CN" sz="2800" dirty="0"/>
              <a:t>            </a:t>
            </a:r>
            <a:r>
              <a:rPr lang="zh-CN" altLang="en-US" sz="2800" dirty="0"/>
              <a:t>是反比例函数，则</a:t>
            </a:r>
            <a:r>
              <a:rPr lang="en-US" altLang="zh-CN" sz="2800"/>
              <a:t>m_______</a:t>
            </a:r>
            <a:endParaRPr lang="en-US" altLang="zh-CN" sz="2800" u="sng"/>
          </a:p>
          <a:p>
            <a:pPr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endParaRPr lang="en-US" altLang="zh-CN" sz="2800"/>
          </a:p>
          <a:p>
            <a:pPr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/>
              <a:t>          </a:t>
            </a:r>
            <a:r>
              <a:rPr lang="zh-CN" altLang="en-US" sz="2800" dirty="0"/>
              <a:t>（</a:t>
            </a:r>
            <a:r>
              <a:rPr lang="en-US" altLang="zh-CN" sz="2800"/>
              <a:t>2</a:t>
            </a:r>
            <a:r>
              <a:rPr lang="zh-CN" altLang="en-US" sz="2800" dirty="0"/>
              <a:t>）若函数                   </a:t>
            </a:r>
            <a:r>
              <a:rPr lang="en-US" altLang="zh-CN" sz="2800" dirty="0"/>
              <a:t>   </a:t>
            </a:r>
            <a:r>
              <a:rPr lang="zh-CN" altLang="en-US" sz="2800" dirty="0"/>
              <a:t>是反比例函数，则</a:t>
            </a:r>
            <a:r>
              <a:rPr lang="en-US" altLang="zh-CN" sz="2800"/>
              <a:t>m______</a:t>
            </a:r>
            <a:endParaRPr lang="en-US" altLang="zh-CN" sz="2800" b="1">
              <a:solidFill>
                <a:srgbClr val="FF0000"/>
              </a:solidFill>
            </a:endParaRPr>
          </a:p>
          <a:p>
            <a:pPr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endParaRPr lang="en-US" altLang="zh-CN" sz="2800"/>
          </a:p>
          <a:p>
            <a:pPr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/>
              <a:t>          </a:t>
            </a:r>
            <a:r>
              <a:rPr lang="zh-CN" altLang="en-US" sz="2800" dirty="0"/>
              <a:t>（</a:t>
            </a:r>
            <a:r>
              <a:rPr lang="en-US" altLang="zh-CN" sz="2800"/>
              <a:t>3</a:t>
            </a:r>
            <a:r>
              <a:rPr lang="zh-CN" altLang="en-US" sz="2800" dirty="0"/>
              <a:t>）若函数                       </a:t>
            </a:r>
            <a:r>
              <a:rPr lang="en-US" altLang="zh-CN" sz="2800" dirty="0"/>
              <a:t>          </a:t>
            </a:r>
            <a:r>
              <a:rPr lang="zh-CN" altLang="en-US" sz="2800" dirty="0"/>
              <a:t>是反比例函数，则</a:t>
            </a:r>
            <a:r>
              <a:rPr lang="en-US" altLang="zh-CN" sz="2800"/>
              <a:t>m____</a:t>
            </a:r>
            <a:endParaRPr lang="en-US" altLang="zh-CN" sz="2800" b="1" i="1">
              <a:solidFill>
                <a:srgbClr val="FF0000"/>
              </a:solidFill>
              <a:latin typeface="Cambria Math" panose="02040503050406030204" pitchFamily="18" charset="0"/>
              <a:ea typeface="MS Mincho" charset="0"/>
              <a:cs typeface="Cambria Math" panose="02040503050406030204" pitchFamily="18" charset="0"/>
            </a:endParaRPr>
          </a:p>
        </p:txBody>
      </p:sp>
      <p:graphicFrame>
        <p:nvGraphicFramePr>
          <p:cNvPr id="167961" name="内容占位符 167960"/>
          <p:cNvGraphicFramePr>
            <a:graphicFrameLocks noGrp="1"/>
          </p:cNvGraphicFramePr>
          <p:nvPr>
            <p:ph sz="quarter" idx="2"/>
          </p:nvPr>
        </p:nvGraphicFramePr>
        <p:xfrm>
          <a:off x="8719820" y="469265"/>
          <a:ext cx="2272030" cy="38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" r:id="rId4" imgW="1143000" imgH="215900" progId="Equation.DSMT4">
                  <p:embed/>
                </p:oleObj>
              </mc:Choice>
              <mc:Fallback>
                <p:oleObj name="" r:id="rId4" imgW="1143000" imgH="2159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19820" y="469265"/>
                        <a:ext cx="2272030" cy="3898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55" name="对象 167954"/>
          <p:cNvGraphicFramePr/>
          <p:nvPr/>
        </p:nvGraphicFramePr>
        <p:xfrm>
          <a:off x="7085965" y="993140"/>
          <a:ext cx="1512888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" r:id="rId6" imgW="520700" imgH="228600" progId="Equation.DSMT4">
                  <p:embed/>
                </p:oleObj>
              </mc:Choice>
              <mc:Fallback>
                <p:oleObj name="" r:id="rId6" imgW="520700" imgH="228600" progId="Equation.DSMT4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85965" y="993140"/>
                        <a:ext cx="1512888" cy="665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56" name="对象 167955"/>
          <p:cNvGraphicFramePr/>
          <p:nvPr/>
        </p:nvGraphicFramePr>
        <p:xfrm>
          <a:off x="7157720" y="1576388"/>
          <a:ext cx="11509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" r:id="rId8" imgW="431165" imgH="203200" progId="Equation.DSMT4">
                  <p:embed/>
                </p:oleObj>
              </mc:Choice>
              <mc:Fallback>
                <p:oleObj name="" r:id="rId8" imgW="431165" imgH="203200" progId="Equation.DSMT4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57720" y="1576388"/>
                        <a:ext cx="1150938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57" name="对象 167956"/>
          <p:cNvGraphicFramePr/>
          <p:nvPr/>
        </p:nvGraphicFramePr>
        <p:xfrm>
          <a:off x="8782050" y="1529398"/>
          <a:ext cx="216058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" r:id="rId10" imgW="1141730" imgH="215900" progId="Equation.DSMT4">
                  <p:embed/>
                </p:oleObj>
              </mc:Choice>
              <mc:Fallback>
                <p:oleObj name="" r:id="rId10" imgW="1141730" imgH="2159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82050" y="1529398"/>
                        <a:ext cx="2160588" cy="407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58" name="对象 167957"/>
          <p:cNvGraphicFramePr/>
          <p:nvPr/>
        </p:nvGraphicFramePr>
        <p:xfrm>
          <a:off x="7157403" y="73660"/>
          <a:ext cx="1008062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" r:id="rId12" imgW="393700" imgH="393700" progId="Equation.DSMT4">
                  <p:embed/>
                </p:oleObj>
              </mc:Choice>
              <mc:Fallback>
                <p:oleObj name="" r:id="rId12" imgW="393700" imgH="3937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57403" y="73660"/>
                        <a:ext cx="1008062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59" name="左大括号 167958"/>
          <p:cNvSpPr/>
          <p:nvPr/>
        </p:nvSpPr>
        <p:spPr>
          <a:xfrm>
            <a:off x="6797358" y="501968"/>
            <a:ext cx="360362" cy="1439862"/>
          </a:xfrm>
          <a:prstGeom prst="leftBrace">
            <a:avLst>
              <a:gd name="adj1" fmla="val 332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7960" name="对象 167959"/>
          <p:cNvGraphicFramePr/>
          <p:nvPr/>
        </p:nvGraphicFramePr>
        <p:xfrm>
          <a:off x="7085965" y="921703"/>
          <a:ext cx="1439863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" r:id="rId14" imgW="520700" imgH="228600" progId="Equation.DSMT4">
                  <p:embed/>
                </p:oleObj>
              </mc:Choice>
              <mc:Fallback>
                <p:oleObj name="" r:id="rId14" imgW="520700" imgH="228600" progId="Equation.DSMT4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85965" y="921703"/>
                        <a:ext cx="1439863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64" name="内容占位符 167963"/>
          <p:cNvGraphicFramePr>
            <a:graphicFrameLocks noGrp="1"/>
          </p:cNvGraphicFramePr>
          <p:nvPr>
            <p:ph sz="quarter" idx="3"/>
          </p:nvPr>
        </p:nvGraphicFramePr>
        <p:xfrm>
          <a:off x="8793957" y="1005681"/>
          <a:ext cx="219773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" r:id="rId16" imgW="1143000" imgH="215900" progId="Equation.DSMT4">
                  <p:embed/>
                </p:oleObj>
              </mc:Choice>
              <mc:Fallback>
                <p:oleObj name="" r:id="rId16" imgW="1143000" imgH="215900" progId="Equation.DSMT4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93957" y="1005681"/>
                        <a:ext cx="2197735" cy="41465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45160" y="132397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完成填空</a:t>
            </a:r>
            <a:endParaRPr lang="en-US" altLang="zh-CN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12" name="图片 111"/>
          <p:cNvPicPr/>
          <p:nvPr/>
        </p:nvPicPr>
        <p:blipFill>
          <a:blip r:embed="rId17"/>
          <a:srcRect l="5027"/>
          <a:stretch>
            <a:fillRect/>
          </a:stretch>
        </p:blipFill>
        <p:spPr>
          <a:xfrm>
            <a:off x="3135630" y="3227705"/>
            <a:ext cx="2073910" cy="786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" name="图片 113"/>
          <p:cNvPicPr/>
          <p:nvPr/>
        </p:nvPicPr>
        <p:blipFill>
          <a:blip r:embed="rId18"/>
          <a:stretch>
            <a:fillRect/>
          </a:stretch>
        </p:blipFill>
        <p:spPr>
          <a:xfrm>
            <a:off x="3086100" y="4265295"/>
            <a:ext cx="3292475" cy="746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" name="图片 117"/>
          <p:cNvPicPr/>
          <p:nvPr/>
        </p:nvPicPr>
        <p:blipFill>
          <a:blip r:embed="rId19"/>
          <a:stretch>
            <a:fillRect/>
          </a:stretch>
        </p:blipFill>
        <p:spPr>
          <a:xfrm>
            <a:off x="3105785" y="2274570"/>
            <a:ext cx="2609215" cy="702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7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7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7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67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81" name="矩形 186380"/>
          <p:cNvSpPr>
            <a:spLocks noGrp="1"/>
          </p:cNvSpPr>
          <p:nvPr/>
        </p:nvSpPr>
        <p:spPr>
          <a:xfrm>
            <a:off x="880745" y="472440"/>
            <a:ext cx="8668385" cy="6858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r>
              <a:rPr lang="zh-CN" altLang="en-US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lang="en-US" altLang="zh-CN" sz="32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反比例函数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根据表格填空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86459" name="内容占位符 186458"/>
          <p:cNvGraphicFramePr>
            <a:graphicFrameLocks noGrp="1"/>
          </p:cNvGraphicFramePr>
          <p:nvPr>
            <p:ph sz="half" idx="1"/>
          </p:nvPr>
        </p:nvGraphicFramePr>
        <p:xfrm>
          <a:off x="1847850" y="1412875"/>
          <a:ext cx="4319270" cy="1511300"/>
        </p:xfrm>
        <a:graphic>
          <a:graphicData uri="http://schemas.openxmlformats.org/drawingml/2006/table">
            <a:tbl>
              <a:tblPr/>
              <a:tblGrid>
                <a:gridCol w="863600"/>
                <a:gridCol w="863600"/>
                <a:gridCol w="864870"/>
                <a:gridCol w="863600"/>
                <a:gridCol w="863600"/>
              </a:tblGrid>
              <a:tr h="755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6489" name="内容占位符 186488"/>
          <p:cNvGraphicFramePr>
            <a:graphicFrameLocks noGrp="1"/>
          </p:cNvGraphicFramePr>
          <p:nvPr>
            <p:ph sz="quarter" idx="2"/>
          </p:nvPr>
        </p:nvGraphicFramePr>
        <p:xfrm>
          <a:off x="9178925" y="1332865"/>
          <a:ext cx="236918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" r:id="rId1" imgW="1141730" imgH="215900" progId="Equation.DSMT4">
                  <p:embed/>
                </p:oleObj>
              </mc:Choice>
              <mc:Fallback>
                <p:oleObj name="" r:id="rId1" imgW="1141730" imgH="215900" progId="Equation.DSMT4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78925" y="1332865"/>
                        <a:ext cx="2369185" cy="4127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1" name="对象 186460"/>
          <p:cNvGraphicFramePr/>
          <p:nvPr/>
        </p:nvGraphicFramePr>
        <p:xfrm>
          <a:off x="2055813" y="1576388"/>
          <a:ext cx="3095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" r:id="rId3" imgW="127000" imgH="139700" progId="Equation.DSMT4">
                  <p:embed/>
                </p:oleObj>
              </mc:Choice>
              <mc:Fallback>
                <p:oleObj name="" r:id="rId3" imgW="127000" imgH="139700" progId="Equation.DSMT4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5813" y="1576388"/>
                        <a:ext cx="309562" cy="33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2" name="对象 186461"/>
          <p:cNvGraphicFramePr/>
          <p:nvPr/>
        </p:nvGraphicFramePr>
        <p:xfrm>
          <a:off x="2055813" y="2428875"/>
          <a:ext cx="2984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" r:id="rId5" imgW="139700" imgH="165100" progId="Equation.DSMT4">
                  <p:embed/>
                </p:oleObj>
              </mc:Choice>
              <mc:Fallback>
                <p:oleObj name="" r:id="rId5" imgW="139700" imgH="1651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5813" y="2428875"/>
                        <a:ext cx="298450" cy="352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3" name="对象 186462"/>
          <p:cNvGraphicFramePr/>
          <p:nvPr/>
        </p:nvGraphicFramePr>
        <p:xfrm>
          <a:off x="2927350" y="1362075"/>
          <a:ext cx="515938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" r:id="rId7" imgW="241300" imgH="393700" progId="Equation.DSMT4">
                  <p:embed/>
                </p:oleObj>
              </mc:Choice>
              <mc:Fallback>
                <p:oleObj name="" r:id="rId7" imgW="241300" imgH="393700" progId="Equation.DSMT4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7350" y="1362075"/>
                        <a:ext cx="515938" cy="842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4" name="对象 186463"/>
          <p:cNvGraphicFramePr/>
          <p:nvPr/>
        </p:nvGraphicFramePr>
        <p:xfrm>
          <a:off x="2947988" y="2349500"/>
          <a:ext cx="3397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" r:id="rId9" imgW="127000" imgH="177165" progId="Equation.DSMT4">
                  <p:embed/>
                </p:oleObj>
              </mc:Choice>
              <mc:Fallback>
                <p:oleObj name="" r:id="rId9" imgW="127000" imgH="177165" progId="Equation.DSMT4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47988" y="2349500"/>
                        <a:ext cx="339725" cy="47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5" name="对象 186464"/>
          <p:cNvGraphicFramePr/>
          <p:nvPr/>
        </p:nvGraphicFramePr>
        <p:xfrm>
          <a:off x="3863975" y="1557338"/>
          <a:ext cx="32543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" r:id="rId11" imgW="127000" imgH="164465" progId="Equation.DSMT4">
                  <p:embed/>
                </p:oleObj>
              </mc:Choice>
              <mc:Fallback>
                <p:oleObj name="" r:id="rId11" imgW="127000" imgH="164465" progId="Equation.DSMT4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63975" y="1557338"/>
                        <a:ext cx="325438" cy="423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6" name="对象 186465"/>
          <p:cNvGraphicFramePr/>
          <p:nvPr/>
        </p:nvGraphicFramePr>
        <p:xfrm>
          <a:off x="3719513" y="2349500"/>
          <a:ext cx="4318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" r:id="rId13" imgW="190500" imgH="165100" progId="Equation.DSMT4">
                  <p:embed/>
                </p:oleObj>
              </mc:Choice>
              <mc:Fallback>
                <p:oleObj name="" r:id="rId13" imgW="190500" imgH="165100" progId="Equation.DSMT4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19513" y="2349500"/>
                        <a:ext cx="431800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7" name="对象 186466"/>
          <p:cNvGraphicFramePr/>
          <p:nvPr/>
        </p:nvGraphicFramePr>
        <p:xfrm>
          <a:off x="4656138" y="1628775"/>
          <a:ext cx="4318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" r:id="rId15" imgW="190500" imgH="165100" progId="Equation.DSMT4">
                  <p:embed/>
                </p:oleObj>
              </mc:Choice>
              <mc:Fallback>
                <p:oleObj name="" r:id="rId15" imgW="190500" imgH="165100" progId="Equation.DSMT4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56138" y="1628775"/>
                        <a:ext cx="431800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8" name="对象 186467"/>
          <p:cNvGraphicFramePr/>
          <p:nvPr/>
        </p:nvGraphicFramePr>
        <p:xfrm>
          <a:off x="4727575" y="2420938"/>
          <a:ext cx="2778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" r:id="rId17" imgW="127000" imgH="164465" progId="Equation.DSMT4">
                  <p:embed/>
                </p:oleObj>
              </mc:Choice>
              <mc:Fallback>
                <p:oleObj name="" r:id="rId17" imgW="127000" imgH="164465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27575" y="2420938"/>
                        <a:ext cx="277813" cy="36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69" name="对象 186468"/>
          <p:cNvGraphicFramePr/>
          <p:nvPr/>
        </p:nvGraphicFramePr>
        <p:xfrm>
          <a:off x="5664200" y="1630363"/>
          <a:ext cx="2762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" r:id="rId19" imgW="127000" imgH="164465" progId="Equation.DSMT4">
                  <p:embed/>
                </p:oleObj>
              </mc:Choice>
              <mc:Fallback>
                <p:oleObj name="" r:id="rId19" imgW="127000" imgH="164465" progId="Equation.DSMT4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64200" y="1630363"/>
                        <a:ext cx="276225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70" name="对象 186469"/>
          <p:cNvGraphicFramePr/>
          <p:nvPr/>
        </p:nvGraphicFramePr>
        <p:xfrm>
          <a:off x="5448300" y="2133600"/>
          <a:ext cx="5111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" r:id="rId21" imgW="254000" imgH="393065" progId="Equation.DSMT4">
                  <p:embed/>
                </p:oleObj>
              </mc:Choice>
              <mc:Fallback>
                <p:oleObj name="" r:id="rId21" imgW="254000" imgH="393065" progId="Equation.DSMT4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48300" y="2133600"/>
                        <a:ext cx="511175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77" name="对象 186476"/>
          <p:cNvGraphicFramePr/>
          <p:nvPr/>
        </p:nvGraphicFramePr>
        <p:xfrm>
          <a:off x="7610793" y="1745615"/>
          <a:ext cx="1439862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" r:id="rId23" imgW="520700" imgH="228600" progId="Equation.DSMT4">
                  <p:embed/>
                </p:oleObj>
              </mc:Choice>
              <mc:Fallback>
                <p:oleObj name="" r:id="rId23" imgW="520700" imgH="228600" progId="Equation.DSMT4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10793" y="1745615"/>
                        <a:ext cx="1439862" cy="633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78" name="对象 186477"/>
          <p:cNvGraphicFramePr/>
          <p:nvPr/>
        </p:nvGraphicFramePr>
        <p:xfrm>
          <a:off x="7581900" y="2423160"/>
          <a:ext cx="11509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" r:id="rId25" imgW="431165" imgH="203200" progId="Equation.DSMT4">
                  <p:embed/>
                </p:oleObj>
              </mc:Choice>
              <mc:Fallback>
                <p:oleObj name="" r:id="rId25" imgW="431165" imgH="203200" progId="Equation.DSMT4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81900" y="2423160"/>
                        <a:ext cx="1150938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79" name="对象 186478"/>
          <p:cNvGraphicFramePr/>
          <p:nvPr/>
        </p:nvGraphicFramePr>
        <p:xfrm>
          <a:off x="9178608" y="2436178"/>
          <a:ext cx="23050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" r:id="rId27" imgW="1141730" imgH="215900" progId="Equation.DSMT4">
                  <p:embed/>
                </p:oleObj>
              </mc:Choice>
              <mc:Fallback>
                <p:oleObj name="" r:id="rId27" imgW="1141730" imgH="215900" progId="Equation.DSMT4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78608" y="2436178"/>
                        <a:ext cx="2305050" cy="43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80" name="对象 186479"/>
          <p:cNvGraphicFramePr/>
          <p:nvPr/>
        </p:nvGraphicFramePr>
        <p:xfrm>
          <a:off x="7663180" y="858203"/>
          <a:ext cx="100806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" r:id="rId28" imgW="393700" imgH="393700" progId="Equation.DSMT4">
                  <p:embed/>
                </p:oleObj>
              </mc:Choice>
              <mc:Fallback>
                <p:oleObj name="" r:id="rId28" imgW="393700" imgH="393700" progId="Equation.DSMT4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663180" y="858203"/>
                        <a:ext cx="1008063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481" name="左大括号 186480"/>
          <p:cNvSpPr/>
          <p:nvPr/>
        </p:nvSpPr>
        <p:spPr>
          <a:xfrm>
            <a:off x="7221220" y="1283970"/>
            <a:ext cx="360363" cy="1439863"/>
          </a:xfrm>
          <a:prstGeom prst="leftBrace">
            <a:avLst>
              <a:gd name="adj1" fmla="val 332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86482" name="对象 186481"/>
          <p:cNvGraphicFramePr/>
          <p:nvPr/>
        </p:nvGraphicFramePr>
        <p:xfrm>
          <a:off x="7581900" y="2423160"/>
          <a:ext cx="1150938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" r:id="rId30" imgW="431165" imgH="203200" progId="Equation.DSMT4">
                  <p:embed/>
                </p:oleObj>
              </mc:Choice>
              <mc:Fallback>
                <p:oleObj name="" r:id="rId30" imgW="431165" imgH="2032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581900" y="2423160"/>
                        <a:ext cx="1150938" cy="541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492" name="内容占位符 186491"/>
          <p:cNvGraphicFramePr>
            <a:graphicFrameLocks noGrp="1"/>
          </p:cNvGraphicFramePr>
          <p:nvPr>
            <p:ph sz="quarter" idx="3"/>
          </p:nvPr>
        </p:nvGraphicFramePr>
        <p:xfrm>
          <a:off x="9178608" y="1920240"/>
          <a:ext cx="23034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" r:id="rId32" imgW="1141730" imgH="215900" progId="Equation.DSMT4">
                  <p:embed/>
                </p:oleObj>
              </mc:Choice>
              <mc:Fallback>
                <p:oleObj name="" r:id="rId32" imgW="1141730" imgH="215900" progId="Equation.DSMT4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78608" y="1920240"/>
                        <a:ext cx="2303462" cy="4349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496" name="文本框 186495"/>
          <p:cNvSpPr txBox="1"/>
          <p:nvPr/>
        </p:nvSpPr>
        <p:spPr>
          <a:xfrm>
            <a:off x="1827213" y="3087688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求出这个反比例函数的关系式。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7530" y="3609975"/>
            <a:ext cx="5245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你能否在表格后再写几组数据呢？</a:t>
            </a:r>
            <a:endParaRPr lang="zh-CN" altLang="en-US" sz="2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6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6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6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6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6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864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864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864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4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44880" y="651510"/>
            <a:ext cx="992187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B0F0"/>
                </a:solidFill>
                <a:latin typeface="Times New Roman" panose="02020603050405020304" pitchFamily="18" charset="0"/>
              </a:rPr>
              <a:t>任务</a:t>
            </a:r>
            <a:r>
              <a:rPr lang="en-US" altLang="zh-CN" sz="3200" b="1" smtClean="0">
                <a:solidFill>
                  <a:srgbClr val="00B0F0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已知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与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成反比例，且当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x=2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时，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y=6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）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写出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关于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的函数解析式；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当</a:t>
            </a:r>
            <a:r>
              <a:rPr lang="en-US" altLang="zh-CN" sz="2800" i="1" kern="10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=4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时，求</a:t>
            </a:r>
            <a:r>
              <a:rPr lang="en-US" altLang="zh-CN" sz="2800" i="1" kern="10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y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的值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234315" y="2756535"/>
            <a:ext cx="3209925" cy="1515745"/>
          </a:xfrm>
          <a:prstGeom prst="wedgeEllipseCallout">
            <a:avLst>
              <a:gd name="adj1" fmla="val 17992"/>
              <a:gd name="adj2" fmla="val -93108"/>
            </a:avLst>
          </a:prstGeom>
          <a:solidFill>
            <a:srgbClr val="FFC000"/>
          </a:soli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highlight>
                <a:srgbClr val="00FF00"/>
              </a:highligh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1960" y="3126740"/>
            <a:ext cx="2940685" cy="918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提示：使用待定系数法设函数关系式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0" y="4272280"/>
            <a:ext cx="11716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变式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x-1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成反比例，且当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x=2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y=6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的函数关系式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795" y="5225415"/>
            <a:ext cx="11768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变式</a:t>
            </a:r>
            <a:r>
              <a:rPr lang="en-US" altLang="zh-CN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y+2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x-1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成反比例，且当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x=2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y=6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，求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的函数关系式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" grpId="0" animBg="1"/>
      <p:bldP spid="18" grpId="1" animBg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531620" y="2583815"/>
            <a:ext cx="952500" cy="72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0" y="1332230"/>
            <a:ext cx="5732145" cy="2588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我们常通过控制电阻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R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（导体对电流阻碍作用）的变化来实现舞台灯光的效果，通常电压为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200v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，有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当电阻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R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变大时，电流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变小，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灯光就变暗；相反，当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R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变小时，电流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变大，灯光变亮。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9000" y="940435"/>
            <a:ext cx="732155" cy="49771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  <a:sym typeface="+mn-ea"/>
              </a:rPr>
              <a:t>数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  <a:sym typeface="+mn-ea"/>
              </a:rPr>
              <a:t>学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服务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  <a:sym typeface="+mn-ea"/>
              </a:rPr>
              <a:t>于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  <a:sym typeface="+mn-ea"/>
              </a:rPr>
              <a:t>生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  <a:sym typeface="+mn-ea"/>
              </a:rPr>
              <a:t>活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  <a:sym typeface="+mn-ea"/>
            </a:endParaRPr>
          </a:p>
        </p:txBody>
      </p:sp>
      <p:pic>
        <p:nvPicPr>
          <p:cNvPr id="3" name="131848035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12155" y="77470"/>
            <a:ext cx="4747895" cy="658368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4" repeatCount="indefinite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42820" y="2199640"/>
            <a:ext cx="59182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     </a:t>
            </a:r>
            <a:r>
              <a:rPr lang="zh-CN" altLang="en-US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谢</a:t>
            </a:r>
            <a:r>
              <a:rPr lang="en-US" altLang="zh-CN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     </a:t>
            </a:r>
            <a:r>
              <a:rPr lang="zh-CN" altLang="en-US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谢</a:t>
            </a:r>
            <a:r>
              <a:rPr lang="en-US" altLang="zh-CN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 </a:t>
            </a:r>
            <a:r>
              <a:rPr lang="zh-CN" altLang="en-US" sz="8000">
                <a:ln w="22225">
                  <a:solidFill>
                    <a:srgbClr val="007A36"/>
                  </a:solidFill>
                  <a:prstDash val="solid"/>
                </a:ln>
                <a:solidFill>
                  <a:srgbClr val="007A36"/>
                </a:solidFill>
                <a:effectLst/>
              </a:rPr>
              <a:t>！</a:t>
            </a:r>
            <a:endParaRPr lang="zh-CN" altLang="en-US" sz="8000">
              <a:ln w="22225">
                <a:solidFill>
                  <a:srgbClr val="007A36"/>
                </a:solidFill>
                <a:prstDash val="solid"/>
              </a:ln>
              <a:solidFill>
                <a:srgbClr val="007A36"/>
              </a:solidFill>
              <a:effectLst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1156874"/>
            <a:ext cx="107682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+mj-ea"/>
                <a:ea typeface="+mj-ea"/>
              </a:rPr>
              <a:t>    </a:t>
            </a:r>
            <a:endParaRPr lang="en-US" altLang="zh-CN" sz="3200" smtClean="0">
              <a:latin typeface="Calibri" panose="020F0502020204030204" charset="0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145920" y="137667"/>
            <a:ext cx="726846" cy="726846"/>
            <a:chOff x="1965186" y="1419622"/>
            <a:chExt cx="302558" cy="314067"/>
          </a:xfrm>
        </p:grpSpPr>
        <p:sp>
          <p:nvSpPr>
            <p:cNvPr id="28" name="矩形 27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标题 1"/>
          <p:cNvSpPr txBox="1"/>
          <p:nvPr/>
        </p:nvSpPr>
        <p:spPr>
          <a:xfrm>
            <a:off x="872490" y="240665"/>
            <a:ext cx="8215630" cy="79248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sng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一</a:t>
            </a:r>
            <a:r>
              <a:rPr kumimoji="0" lang="en-US" altLang="zh-CN" sz="4000" b="1" i="1" u="sng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1" i="1" u="sng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、探索反比例函数的概念</a:t>
            </a:r>
            <a:r>
              <a:rPr kumimoji="0" lang="en-US" altLang="zh-CN" sz="4000" b="1" i="1" u="sng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4000" b="1" i="1" u="sng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53115" y="930275"/>
            <a:ext cx="795020" cy="5262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数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学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来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源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于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生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活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131848035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67830" y="864235"/>
            <a:ext cx="4265295" cy="5704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1205" y="2176780"/>
            <a:ext cx="5735955" cy="2575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/>
              <a:t>        </a:t>
            </a:r>
            <a:r>
              <a:rPr lang="zh-CN" altLang="en-US" sz="2800" b="1"/>
              <a:t>天宁寺是常州市的一处著名古迹，历史悠久，文化底蕴深厚。灯光秀将天宁寺的建筑巧妙地融入到灯光艺术中，学校组织活动带领学生来此参加社会实践。</a:t>
            </a:r>
            <a:endParaRPr lang="zh-CN" altLang="en-US" sz="2800" b="1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2" repeatCount="indefinite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rcRect t="17228" r="9024"/>
          <a:stretch>
            <a:fillRect/>
          </a:stretch>
        </p:blipFill>
        <p:spPr>
          <a:xfrm>
            <a:off x="6235700" y="5718175"/>
            <a:ext cx="710565" cy="796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ext Box 4"/>
          <p:cNvSpPr txBox="1"/>
          <p:nvPr/>
        </p:nvSpPr>
        <p:spPr>
          <a:xfrm>
            <a:off x="970280" y="499745"/>
            <a:ext cx="96831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参观天宁寺路途中，曹宇涵同学跑了一段路程（全程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800m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）全程所用的时间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）随着速度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m/min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）的变化而变化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8" name="Text Box 5"/>
          <p:cNvSpPr txBox="1"/>
          <p:nvPr/>
        </p:nvSpPr>
        <p:spPr>
          <a:xfrm>
            <a:off x="1738313" y="2214563"/>
            <a:ext cx="64087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、你能用含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的代数式表示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1738313" y="3758248"/>
            <a:ext cx="85725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、利用（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）的关系式完成下表：随着速度的变化，全程所用的时间发生怎样的变化？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3122" name="Group 1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880235" y="5139690"/>
          <a:ext cx="7553960" cy="1333500"/>
        </p:xfrm>
        <a:graphic>
          <a:graphicData uri="http://schemas.openxmlformats.org/drawingml/2006/table">
            <a:tbl>
              <a:tblPr/>
              <a:tblGrid>
                <a:gridCol w="1907540"/>
                <a:gridCol w="1004570"/>
                <a:gridCol w="1160780"/>
                <a:gridCol w="1160145"/>
                <a:gridCol w="1160780"/>
                <a:gridCol w="1160145"/>
              </a:tblGrid>
              <a:tr h="375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m/min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3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50" name="Text Box 42"/>
          <p:cNvSpPr txBox="1"/>
          <p:nvPr/>
        </p:nvSpPr>
        <p:spPr>
          <a:xfrm>
            <a:off x="1768158" y="2986088"/>
            <a:ext cx="5761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、时间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是速度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的函数吗？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97" name="Text Box 89"/>
          <p:cNvSpPr txBox="1"/>
          <p:nvPr/>
        </p:nvSpPr>
        <p:spPr>
          <a:xfrm>
            <a:off x="3971290" y="5718175"/>
            <a:ext cx="798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98" name="Text Box 90"/>
          <p:cNvSpPr txBox="1"/>
          <p:nvPr/>
        </p:nvSpPr>
        <p:spPr>
          <a:xfrm>
            <a:off x="5181600" y="5718175"/>
            <a:ext cx="642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100" name="Text Box 92"/>
          <p:cNvSpPr txBox="1"/>
          <p:nvPr/>
        </p:nvSpPr>
        <p:spPr>
          <a:xfrm>
            <a:off x="7528878" y="5717858"/>
            <a:ext cx="557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101" name="Text Box 93"/>
          <p:cNvSpPr txBox="1"/>
          <p:nvPr/>
        </p:nvSpPr>
        <p:spPr>
          <a:xfrm>
            <a:off x="8578215" y="5718175"/>
            <a:ext cx="75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endParaRPr lang="en-US" altLang="zh-CN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53115" y="928370"/>
            <a:ext cx="795020" cy="5262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数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学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来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源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于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生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zh-CN" altLang="en-US" sz="4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活</a:t>
            </a:r>
            <a:endParaRPr lang="zh-CN" altLang="en-US" sz="4800" b="1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7793990" y="1719580"/>
            <a:ext cx="1640205" cy="1259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7" grpId="1"/>
      <p:bldP spid="1028" grpId="0"/>
      <p:bldP spid="1028" grpId="1"/>
      <p:bldP spid="43014" grpId="0"/>
      <p:bldP spid="43014" grpId="1"/>
      <p:bldP spid="43050" grpId="0"/>
      <p:bldP spid="43050" grpId="1"/>
      <p:bldP spid="43097" grpId="0"/>
      <p:bldP spid="43097" grpId="1"/>
      <p:bldP spid="43098" grpId="0"/>
      <p:bldP spid="43098" grpId="1"/>
      <p:bldP spid="43100" grpId="0"/>
      <p:bldP spid="43100" grpId="1"/>
      <p:bldP spid="43101" grpId="0"/>
      <p:bldP spid="4310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文本占位符 188418"/>
          <p:cNvSpPr>
            <a:spLocks noGrp="1" noRot="1"/>
          </p:cNvSpPr>
          <p:nvPr>
            <p:ph type="body" sz="half" idx="1"/>
          </p:nvPr>
        </p:nvSpPr>
        <p:spPr>
          <a:xfrm>
            <a:off x="728980" y="893445"/>
            <a:ext cx="11194415" cy="5192395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分别写出下列各问题中两个变量之间的关系式。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曹宇涵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跑步前往天宁寺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）若速度是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m/min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，则路程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）随时间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）变化而变化；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）若曹宇涵已跑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，按照（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）中的速度，那么路程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）随时间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）变化而变化；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）总路程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800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，全程所用时间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）随速度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m/min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）的变化而变化。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chemeClr val="fol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6355" y="2398395"/>
            <a:ext cx="2357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s=100t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6355" y="3700145"/>
            <a:ext cx="3094990" cy="494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s=50+100t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5206365" y="5253990"/>
            <a:ext cx="1451610" cy="11131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84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84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84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88419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88419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88419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84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84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84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88419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88419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88419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841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841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841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78" name="文本框 190477"/>
          <p:cNvSpPr txBox="1"/>
          <p:nvPr/>
        </p:nvSpPr>
        <p:spPr>
          <a:xfrm>
            <a:off x="945515" y="1052830"/>
            <a:ext cx="100844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、曹宇涵乐于助人为班级同学买水，提供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20L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的矿泉水，需求同学平均分水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）随需求人数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（人）的变化而变化；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0480" name="矩形 190479"/>
          <p:cNvSpPr/>
          <p:nvPr/>
        </p:nvSpPr>
        <p:spPr>
          <a:xfrm>
            <a:off x="989330" y="2853055"/>
            <a:ext cx="107073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>
                <a:schemeClr val="folHlink"/>
              </a:buClr>
              <a:buFont typeface="Wingdings" panose="05000000000000000000" pitchFamily="2" charset="2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、前往天宁寺的跑步途中，遇到容积为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5000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的游泳池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，工人向池内注水，注满水所需时间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(h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随注水速度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(m</a:t>
            </a:r>
            <a:r>
              <a:rPr lang="en-US" altLang="zh-CN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/h)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的变化而变化；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>
                <a:schemeClr val="folHlink"/>
              </a:buClr>
              <a:buFont typeface="Wingdings" panose="05000000000000000000" pitchFamily="2" charset="2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0482" name="矩形 190481"/>
          <p:cNvSpPr/>
          <p:nvPr/>
        </p:nvSpPr>
        <p:spPr>
          <a:xfrm>
            <a:off x="1053465" y="4653280"/>
            <a:ext cx="87864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>
                <a:schemeClr val="folHlink"/>
              </a:buClr>
              <a:buFont typeface="Wingdings" panose="05000000000000000000" pitchFamily="2" charset="2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、实数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的积为－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的变化而变化；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buClr>
                <a:schemeClr val="folHlink"/>
              </a:buClr>
              <a:buFont typeface="Wingdings" panose="05000000000000000000" pitchFamily="2" charset="2"/>
              <a:buChar char="§"/>
            </a:pP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90483" name="内容占位符 190482"/>
          <p:cNvGraphicFramePr>
            <a:graphicFrameLocks noGrp="1"/>
          </p:cNvGraphicFramePr>
          <p:nvPr>
            <p:ph sz="quarter" idx="1"/>
          </p:nvPr>
        </p:nvGraphicFramePr>
        <p:xfrm>
          <a:off x="8057198" y="2882583"/>
          <a:ext cx="5032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203200" imgH="203200" progId="Equation.DSMT4">
                  <p:embed/>
                </p:oleObj>
              </mc:Choice>
              <mc:Fallback>
                <p:oleObj name="" r:id="rId1" imgW="203200" imgH="203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57198" y="2882583"/>
                        <a:ext cx="503237" cy="503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87" name="内容占位符 190486"/>
          <p:cNvGraphicFramePr>
            <a:graphicFrameLocks noGrp="1"/>
          </p:cNvGraphicFramePr>
          <p:nvPr>
            <p:ph sz="quarter" idx="3"/>
          </p:nvPr>
        </p:nvGraphicFramePr>
        <p:xfrm>
          <a:off x="6672263" y="1957705"/>
          <a:ext cx="1152525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469900" imgH="393700" progId="Equation.DSMT4">
                  <p:embed/>
                </p:oleObj>
              </mc:Choice>
              <mc:Fallback>
                <p:oleObj name="" r:id="rId3" imgW="4699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72263" y="1957705"/>
                        <a:ext cx="1152525" cy="9667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93" name="对象 190492"/>
          <p:cNvGraphicFramePr/>
          <p:nvPr/>
        </p:nvGraphicFramePr>
        <p:xfrm>
          <a:off x="6672422" y="5157312"/>
          <a:ext cx="1728470" cy="10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5" imgW="673100" imgH="393700" progId="Equation.DSMT4">
                  <p:embed/>
                </p:oleObj>
              </mc:Choice>
              <mc:Fallback>
                <p:oleObj name="" r:id="rId5" imgW="6731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72422" y="5157312"/>
                        <a:ext cx="1728470" cy="1011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" name="图片 102"/>
          <p:cNvPicPr/>
          <p:nvPr/>
        </p:nvPicPr>
        <p:blipFill>
          <a:blip r:embed="rId7"/>
          <a:stretch>
            <a:fillRect/>
          </a:stretch>
        </p:blipFill>
        <p:spPr>
          <a:xfrm>
            <a:off x="6552565" y="3738880"/>
            <a:ext cx="150495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9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8" grpId="0"/>
      <p:bldP spid="190478" grpId="1"/>
      <p:bldP spid="190480" grpId="0"/>
      <p:bldP spid="190480" grpId="1"/>
      <p:bldP spid="190482" grpId="0"/>
      <p:bldP spid="19048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285875" y="2459990"/>
                <a:ext cx="3300730" cy="1255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/>
              </a:p>
              <a:p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32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36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5000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en-US" altLang="zh-CN" sz="4000" i="1"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5875" y="2459990"/>
                <a:ext cx="3300730" cy="1255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1285875" y="87947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s=100t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7365" y="90233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s=50+100t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285875" y="1743075"/>
                <a:ext cx="3243580" cy="100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/>
                  <a:t>（</a:t>
                </a:r>
                <a:r>
                  <a:rPr lang="en-US" altLang="zh-CN" sz="3200"/>
                  <a:t>3</a:t>
                </a:r>
                <a:r>
                  <a:rPr lang="zh-CN" altLang="en-US" sz="3200"/>
                  <a:t>）</a:t>
                </a:r>
                <a:r>
                  <a:rPr lang="en-US" altLang="zh-CN" sz="32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800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v</m:t>
                        </m:r>
                      </m:den>
                    </m:f>
                  </m:oMath>
                </a14:m>
                <a:endParaRPr lang="en-US" altLang="zh-CN" sz="3200"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5875" y="1743075"/>
                <a:ext cx="3243580" cy="10077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587365" y="1791970"/>
                <a:ext cx="4064000" cy="969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/>
                  <a:t>（</a:t>
                </a:r>
                <a:r>
                  <a:rPr lang="en-US" altLang="zh-CN" sz="3200"/>
                  <a:t>4</a:t>
                </a:r>
                <a:r>
                  <a:rPr lang="zh-CN" altLang="en-US" sz="3200"/>
                  <a:t>）</a:t>
                </a:r>
                <a:r>
                  <a:rPr lang="en-US" altLang="zh-CN" sz="3200"/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altLang="zh-CN" sz="4000"/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7365" y="1791970"/>
                <a:ext cx="4064000" cy="9696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5587365" y="2909570"/>
                <a:ext cx="4064000" cy="969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/>
                  <a:t>（</a:t>
                </a:r>
                <a:r>
                  <a:rPr lang="en-US" altLang="zh-CN" sz="3200"/>
                  <a:t>6</a:t>
                </a:r>
                <a:r>
                  <a:rPr lang="zh-CN" altLang="en-US" sz="3200"/>
                  <a:t>）</a:t>
                </a:r>
                <a:r>
                  <a:rPr lang="en-US" altLang="zh-CN" sz="3200"/>
                  <a:t>m= </a:t>
                </a:r>
                <a:r>
                  <a:rPr lang="en-US" altLang="zh-CN" sz="4000">
                    <a:latin typeface="Calibri" panose="020F0502020204030204" charset="0"/>
                    <a:cs typeface="Calibri" panose="020F0502020204030204" charset="0"/>
                  </a:rPr>
                  <a:t>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endParaRPr lang="en-US" altLang="zh-CN" sz="4000">
                  <a:latin typeface="Calibri" panose="020F0502020204030204" charset="0"/>
                  <a:cs typeface="Calibri" panose="020F0502020204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7365" y="2909570"/>
                <a:ext cx="4064000" cy="9696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3771900" y="941070"/>
            <a:ext cx="2037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A36"/>
                </a:solidFill>
              </a:rPr>
              <a:t>正比例函数</a:t>
            </a:r>
            <a:endParaRPr lang="zh-CN" altLang="en-US" sz="2800" b="1">
              <a:solidFill>
                <a:srgbClr val="007A3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6660" y="963930"/>
            <a:ext cx="1755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A36"/>
                </a:solidFill>
              </a:rPr>
              <a:t>一次函数</a:t>
            </a:r>
            <a:endParaRPr lang="zh-CN" altLang="en-US" sz="2800" b="1">
              <a:solidFill>
                <a:srgbClr val="007A3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6150" y="17272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i="1" u="sng" cap="all" noProof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观察交流</a:t>
            </a:r>
            <a:endParaRPr lang="zh-CN" altLang="en-US" sz="4000" b="1" i="1" u="sng" cap="all" noProof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8485" y="3661410"/>
            <a:ext cx="7764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70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观察后四个解析式</a:t>
            </a:r>
            <a:r>
              <a:rPr lang="zh-CN" altLang="en-US" sz="270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，试回答下列问题</a:t>
            </a:r>
            <a:endParaRPr lang="zh-CN" altLang="en-US" sz="2700"/>
          </a:p>
        </p:txBody>
      </p:sp>
      <p:sp>
        <p:nvSpPr>
          <p:cNvPr id="21" name="文本框 6"/>
          <p:cNvSpPr txBox="1"/>
          <p:nvPr/>
        </p:nvSpPr>
        <p:spPr>
          <a:xfrm>
            <a:off x="1445260" y="4175125"/>
            <a:ext cx="10480675" cy="578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ts val="38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(1) 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解析式右边都是</a:t>
            </a:r>
            <a:r>
              <a:rPr lang="zh-CN" altLang="en-US" u="sng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形式，其中自变量在</a:t>
            </a:r>
            <a:r>
              <a:rPr lang="zh-CN" altLang="en-US" u="sng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上，分子都是</a:t>
            </a:r>
            <a:r>
              <a:rPr lang="zh-CN" altLang="en-US" u="sng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45260" y="4914900"/>
            <a:ext cx="10507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 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如果用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表示两个变量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其中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是自变量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表示常数，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以上四个解析</a:t>
            </a:r>
            <a:r>
              <a:rPr lang="zh-CN" altLang="en-US" sz="240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式可以统一表示为什么形式？</a:t>
            </a:r>
            <a:endParaRPr lang="zh-CN" altLang="en-US" sz="240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4325620" y="4253230"/>
            <a:ext cx="1014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分式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78470" y="4253230"/>
            <a:ext cx="881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分母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793730" y="4253230"/>
            <a:ext cx="902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常数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90205" y="3806825"/>
            <a:ext cx="3963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</a:rPr>
              <a:t>（同桌相互交流）</a:t>
            </a:r>
            <a:endParaRPr lang="zh-CN" altLang="en-US" sz="2800">
              <a:solidFill>
                <a:srgbClr val="00B050"/>
              </a:solidFill>
            </a:endParaRPr>
          </a:p>
        </p:txBody>
      </p:sp>
      <p:pic>
        <p:nvPicPr>
          <p:cNvPr id="104" name="图片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6490653" y="5487353"/>
            <a:ext cx="1076325" cy="88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  <p:bldP spid="16" grpId="0"/>
      <p:bldP spid="16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0" y="6643159"/>
            <a:ext cx="12192000" cy="230716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lIns="91428" tIns="45713" rIns="91428" bIns="45713" anchor="ctr"/>
          <a:lstStyle/>
          <a:p>
            <a:pPr algn="ctr"/>
            <a:endParaRPr lang="zh-CN" altLang="en-US" sz="26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15" name="Text Box 52"/>
          <p:cNvSpPr txBox="1">
            <a:spLocks noChangeArrowheads="1"/>
          </p:cNvSpPr>
          <p:nvPr/>
        </p:nvSpPr>
        <p:spPr bwMode="auto">
          <a:xfrm>
            <a:off x="511677" y="1852294"/>
            <a:ext cx="2055707" cy="58356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概念归纳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3904" y="2631805"/>
            <a:ext cx="10259260" cy="1734520"/>
            <a:chOff x="671513" y="1534862"/>
            <a:chExt cx="7694445" cy="1300890"/>
          </a:xfrm>
        </p:grpSpPr>
        <p:sp>
          <p:nvSpPr>
            <p:cNvPr id="11" name="TextBox 23"/>
            <p:cNvSpPr txBox="1"/>
            <p:nvPr/>
          </p:nvSpPr>
          <p:spPr>
            <a:xfrm>
              <a:off x="671513" y="1535113"/>
              <a:ext cx="7694445" cy="1300639"/>
            </a:xfrm>
            <a:prstGeom prst="rect">
              <a:avLst/>
            </a:prstGeom>
            <a:noFill/>
            <a:ln w="9525">
              <a:solidFill>
                <a:srgbClr val="0000FF"/>
              </a:solidFill>
            </a:ln>
          </p:spPr>
          <p:txBody>
            <a:bodyPr wrap="square">
              <a:spAutoFit/>
            </a:bodyPr>
            <a:lstStyle>
              <a:lvl1pPr marL="171450" indent="-171450" algn="l" defTabSz="685800" rtl="0" eaLnBrk="0" fontAlgn="base" hangingPunct="0">
                <a:lnSpc>
                  <a:spcPct val="12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200000"/>
                </a:lnSpc>
                <a:spcBef>
                  <a:spcPct val="0"/>
                </a:spcBef>
                <a:buNone/>
              </a:pP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一般地，形如              </a:t>
              </a:r>
              <a:r>
                <a:rPr lang="en-US" altLang="zh-CN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(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k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为常数，</a:t>
              </a:r>
              <a:r>
                <a:rPr lang="en-US" altLang="zh-CN" sz="2665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k≠0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) 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的函数</a:t>
              </a: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，叫做</a:t>
              </a:r>
              <a:r>
                <a:rPr lang="zh-CN" altLang="en-US" sz="2665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反比例函数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，其中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 x 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是自变量，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y 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是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x</a:t>
              </a:r>
              <a:r>
                <a:rPr lang="zh-CN" altLang="en-US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的</a:t>
              </a: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函数。</a:t>
              </a:r>
              <a:endParaRPr lang="en-US" altLang="zh-CN" sz="2665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171648" y="1534862"/>
              <a:ext cx="1090815" cy="791307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</p:spPr>
          <p:txBody>
            <a:bodyPr/>
            <a:lstStyle/>
            <a:p>
              <a:r>
                <a:rPr lang="zh-CN" altLang="en-US" sz="2400">
                  <a:noFill/>
                </a:rPr>
                <a:t> </a:t>
              </a:r>
              <a:endParaRPr lang="zh-CN" altLang="en-US" sz="2400">
                <a:noFill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0" y="6639984"/>
            <a:ext cx="12192000" cy="23071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 anchor="ctr"/>
          <a:lstStyle/>
          <a:p>
            <a:pPr algn="ctr"/>
            <a:endParaRPr lang="zh-CN" altLang="en-US" sz="26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15" name="Text Box 52"/>
          <p:cNvSpPr txBox="1">
            <a:spLocks noChangeArrowheads="1"/>
          </p:cNvSpPr>
          <p:nvPr/>
        </p:nvSpPr>
        <p:spPr bwMode="auto">
          <a:xfrm>
            <a:off x="391304" y="1223437"/>
            <a:ext cx="1014863" cy="501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665" b="1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</a:t>
            </a:r>
            <a:endParaRPr lang="zh-CN" altLang="en-US" sz="2665" b="1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58424" y="931151"/>
            <a:ext cx="8922419" cy="976679"/>
            <a:chOff x="671512" y="1535113"/>
            <a:chExt cx="6691814" cy="732509"/>
          </a:xfrm>
        </p:grpSpPr>
        <p:sp>
          <p:nvSpPr>
            <p:cNvPr id="11" name="TextBox 23"/>
            <p:cNvSpPr txBox="1"/>
            <p:nvPr/>
          </p:nvSpPr>
          <p:spPr>
            <a:xfrm>
              <a:off x="671512" y="1535113"/>
              <a:ext cx="6691814" cy="684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171450" indent="-171450" algn="l" defTabSz="685800" rtl="0" eaLnBrk="0" fontAlgn="base" hangingPunct="0">
                <a:lnSpc>
                  <a:spcPct val="12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12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200000"/>
                </a:lnSpc>
                <a:spcBef>
                  <a:spcPct val="0"/>
                </a:spcBef>
                <a:buNone/>
              </a:pP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反比例函数           </a:t>
              </a:r>
              <a:r>
                <a:rPr lang="en-US" altLang="zh-CN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(k≠0</a:t>
              </a:r>
              <a:r>
                <a:rPr lang="en-US" altLang="zh-CN" sz="2665">
                  <a:latin typeface="Times New Roman" panose="02020603050405020304" pitchFamily="18" charset="0"/>
                  <a:ea typeface="微软雅黑" panose="020B0503020204020204" pitchFamily="34" charset="-122"/>
                </a:rPr>
                <a:t>) </a:t>
              </a: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的自变量 </a:t>
              </a:r>
              <a:r>
                <a:rPr lang="en-US" altLang="zh-CN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x </a:t>
              </a:r>
              <a:r>
                <a:rPr lang="zh-CN" altLang="en-US" sz="2665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的取值范围是什么？</a:t>
              </a:r>
              <a:endParaRPr lang="en-US" altLang="zh-CN" sz="2665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832860" y="1590898"/>
              <a:ext cx="1090815" cy="67672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</p:spPr>
          <p:txBody>
            <a:bodyPr/>
            <a:lstStyle/>
            <a:p>
              <a:r>
                <a:rPr lang="zh-CN" altLang="en-US" sz="2400">
                  <a:noFill/>
                </a:rPr>
                <a:t> </a:t>
              </a:r>
              <a:endParaRPr lang="zh-CN" altLang="en-US" sz="2400">
                <a:noFill/>
              </a:endParaRPr>
            </a:p>
          </p:txBody>
        </p:sp>
      </p:grpSp>
      <p:sp>
        <p:nvSpPr>
          <p:cNvPr id="12" name="文本框 7"/>
          <p:cNvSpPr txBox="1"/>
          <p:nvPr/>
        </p:nvSpPr>
        <p:spPr>
          <a:xfrm>
            <a:off x="1686560" y="2267373"/>
            <a:ext cx="638894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∵ </a:t>
            </a: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x 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  <a:t>作为分母，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不能等于零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∴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  <a:t>自变量</a:t>
            </a: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x 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  <a:t>的取值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范围是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所有非零实数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1686560" y="3919220"/>
            <a:ext cx="65405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∵ </a:t>
            </a: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k≠</a:t>
            </a: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0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x≠</a:t>
            </a: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0 </a:t>
            </a: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∴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函数值</a:t>
            </a: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y</a:t>
            </a: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  <a:t>的取值</a:t>
            </a:r>
            <a:r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范围也是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所有非零实数</a:t>
            </a:r>
            <a:r>
              <a:rPr lang="en-US" altLang="zh-CN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0" y="6639984"/>
            <a:ext cx="12192000" cy="23071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 anchor="ctr"/>
          <a:lstStyle/>
          <a:p>
            <a:pPr algn="ctr"/>
            <a:endParaRPr lang="zh-CN" altLang="en-US" sz="2665">
              <a:solidFill>
                <a:srgbClr val="FFFFFF"/>
              </a:solidFill>
              <a:sym typeface="Calibri" panose="020F0502020204030204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871220" y="851535"/>
            <a:ext cx="95542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kumimoji="0" lang="en-US" altLang="zh-CN" sz="3200" b="1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下列函数</a:t>
            </a:r>
            <a:r>
              <a:rPr kumimoji="0" lang="en-US" altLang="zh-CN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y</a:t>
            </a:r>
            <a:r>
              <a:rPr kumimoji="0" lang="zh-CN" altLang="en-US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是不是</a:t>
            </a:r>
            <a:r>
              <a:rPr kumimoji="0" lang="en-US" altLang="zh-CN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x</a:t>
            </a:r>
            <a:r>
              <a:rPr kumimoji="0" lang="zh-CN" altLang="en-US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的反比例函数？若是，请指出 </a:t>
            </a:r>
            <a:r>
              <a:rPr kumimoji="0" lang="en-US" altLang="zh-CN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k </a:t>
            </a:r>
            <a:r>
              <a:rPr kumimoji="0" lang="zh-CN" altLang="en-US" sz="2665" b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的值</a:t>
            </a:r>
            <a:endParaRPr kumimoji="0" lang="zh-CN" altLang="en-US" sz="2665" b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Text Box 55"/>
          <p:cNvSpPr txBox="1"/>
          <p:nvPr/>
        </p:nvSpPr>
        <p:spPr>
          <a:xfrm>
            <a:off x="8139218" y="4840605"/>
            <a:ext cx="3053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不是，缺少条件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≠0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 Box 47"/>
          <p:cNvSpPr txBox="1"/>
          <p:nvPr/>
        </p:nvSpPr>
        <p:spPr>
          <a:xfrm>
            <a:off x="3047365" y="4840605"/>
            <a:ext cx="1459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k=3</a:t>
            </a:r>
            <a:endParaRPr lang="en-US" altLang="zh-CN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 Box 52"/>
          <p:cNvSpPr txBox="1"/>
          <p:nvPr/>
        </p:nvSpPr>
        <p:spPr>
          <a:xfrm>
            <a:off x="3005243" y="2537248"/>
            <a:ext cx="373972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不是，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y是x的正比例函数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1" name="Text Box 47"/>
          <p:cNvSpPr txBox="1"/>
          <p:nvPr/>
        </p:nvSpPr>
        <p:spPr>
          <a:xfrm>
            <a:off x="8139113" y="3718458"/>
            <a:ext cx="12560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k=3</a:t>
            </a:r>
            <a:endParaRPr lang="en-US" altLang="zh-CN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5355" y="1494155"/>
            <a:ext cx="2521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</a:rPr>
              <a:t>（小组讨论）</a:t>
            </a:r>
            <a:endParaRPr lang="zh-CN" altLang="en-US" sz="2400">
              <a:solidFill>
                <a:srgbClr val="00B050"/>
              </a:solidFill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/>
          <a:srcRect r="1301" b="27817"/>
          <a:stretch>
            <a:fillRect/>
          </a:stretch>
        </p:blipFill>
        <p:spPr>
          <a:xfrm>
            <a:off x="1045210" y="2070100"/>
            <a:ext cx="2108835" cy="3573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8139430" y="2217420"/>
            <a:ext cx="1504315" cy="1100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3153833" y="3580765"/>
            <a:ext cx="168021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6646545" y="2088515"/>
            <a:ext cx="1492885" cy="2218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6646545" y="4476750"/>
            <a:ext cx="1452245" cy="11671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7" grpId="0"/>
      <p:bldP spid="31" grpId="0"/>
      <p:bldP spid="29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88.xml><?xml version="1.0" encoding="utf-8"?>
<p:tagLst xmlns:p="http://schemas.openxmlformats.org/presentationml/2006/main">
  <p:tag name="TABLE_ENDDRAG_ORIGIN_RECT" val="594*81"/>
  <p:tag name="TABLE_ENDDRAG_RECT" val="183*345*594*81"/>
</p:tagLst>
</file>

<file path=ppt/tags/tag189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PECIAL_SOURCE" val="bdnull"/>
</p:tagLst>
</file>

<file path=ppt/tags/tag191.xml><?xml version="1.0" encoding="utf-8"?>
<p:tagLst xmlns:p="http://schemas.openxmlformats.org/presentationml/2006/main">
  <p:tag name="KSO_WM_SPECIAL_SOURCE" val="bdnull"/>
</p:tagLst>
</file>

<file path=ppt/tags/tag192.xml><?xml version="1.0" encoding="utf-8"?>
<p:tagLst xmlns:p="http://schemas.openxmlformats.org/presentationml/2006/main">
  <p:tag name="KSO_WM_SPECIAL_SOURCE" val="bdnull"/>
</p:tagLst>
</file>

<file path=ppt/tags/tag193.xml><?xml version="1.0" encoding="utf-8"?>
<p:tagLst xmlns:p="http://schemas.openxmlformats.org/presentationml/2006/main">
  <p:tag name="KSO_WM_SPECIAL_SOURCE" val="bdnull"/>
</p:tagLst>
</file>

<file path=ppt/tags/tag19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9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18.10.10"/>
  <p:tag name="AS_TITLE" val="Aspose.Slides for .NET 4.0 Client Profile"/>
  <p:tag name="AS_VERSION" val="18.10"/>
  <p:tag name="ISPRING_PRESENTATION_TITLE" val="企业员工团队时间管理技能培训课件PPT模板"/>
  <p:tag name="COMMONDATA" val="eyJoZGlkIjoiYjI2OWIwMGZmOTU1OTRjY2EwNjRlODlmMzQyNWQzMWUifQ=="/>
  <p:tag name="commondata" val="eyJoZGlkIjoiMjA0Nzk0ZWIwYWE1NDRlOWI2YWFiMTkyMGFjZGJlMTM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4.2  位置的变化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.2  位置的变化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.2  位置的变化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主题2">
  <a:themeElements>
    <a:clrScheme name="4.2  位置的变化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.2  位置的变化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.2  位置的变化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主题3">
  <a:themeElements>
    <a:clrScheme name="4.2  位置的变化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.2  位置的变化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.2  位置的变化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.2  位置的变化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.2  位置的变化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1820</Words>
  <Application>WPS 演示</Application>
  <PresentationFormat>宽屏</PresentationFormat>
  <Paragraphs>205</Paragraphs>
  <Slides>16</Slides>
  <Notes>6</Notes>
  <HiddenSlides>0</HiddenSlides>
  <MMClips>1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8</vt:i4>
      </vt:variant>
      <vt:variant>
        <vt:lpstr>嵌入 OLE 服务器</vt:lpstr>
      </vt:variant>
      <vt:variant>
        <vt:i4>31</vt:i4>
      </vt:variant>
      <vt:variant>
        <vt:lpstr>幻灯片标题</vt:lpstr>
      </vt:variant>
      <vt:variant>
        <vt:i4>16</vt:i4>
      </vt:variant>
    </vt:vector>
  </HeadingPairs>
  <TitlesOfParts>
    <vt:vector size="74" baseType="lpstr">
      <vt:lpstr>Arial</vt:lpstr>
      <vt:lpstr>宋体</vt:lpstr>
      <vt:lpstr>Wingdings</vt:lpstr>
      <vt:lpstr>黑体</vt:lpstr>
      <vt:lpstr>Wingdings</vt:lpstr>
      <vt:lpstr>微软雅黑</vt:lpstr>
      <vt:lpstr>Calibri</vt:lpstr>
      <vt:lpstr>楷体_GB2312</vt:lpstr>
      <vt:lpstr>新宋体</vt:lpstr>
      <vt:lpstr>Cambria Math</vt:lpstr>
      <vt:lpstr>MS Mincho</vt:lpstr>
      <vt:lpstr>Segoe Print</vt:lpstr>
      <vt:lpstr>Times New Roman</vt:lpstr>
      <vt:lpstr>Calibri</vt:lpstr>
      <vt:lpstr>幼圆</vt:lpstr>
      <vt:lpstr>隶书</vt:lpstr>
      <vt:lpstr>Arial Unicode MS</vt:lpstr>
      <vt:lpstr>等线</vt:lpstr>
      <vt:lpstr>等线 Light</vt:lpstr>
      <vt:lpstr>1_自定义设计方案</vt:lpstr>
      <vt:lpstr>自定义设计方案</vt:lpstr>
      <vt:lpstr>主题1</vt:lpstr>
      <vt:lpstr>2_自定义设计方案</vt:lpstr>
      <vt:lpstr>主题2</vt:lpstr>
      <vt:lpstr>3_自定义设计方案</vt:lpstr>
      <vt:lpstr>主题3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章小茹啊</cp:lastModifiedBy>
  <cp:revision>337</cp:revision>
  <dcterms:created xsi:type="dcterms:W3CDTF">2017-12-18T08:33:00Z</dcterms:created>
  <dcterms:modified xsi:type="dcterms:W3CDTF">2024-04-08T07:17:28Z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37DB6807A2DF4542B344EE66BB458C5A_12</vt:lpwstr>
  </property>
  <property fmtid="{D5CDD505-2E9C-101B-9397-08002B2CF9AE}" pid="3" name="KSOProductBuildVer">
    <vt:lpwstr>2052-12.1.0.16399</vt:lpwstr>
  </property>
</Properties>
</file>